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80" r:id="rId3"/>
    <p:sldId id="300" r:id="rId4"/>
    <p:sldId id="315" r:id="rId5"/>
    <p:sldId id="317" r:id="rId6"/>
    <p:sldId id="318" r:id="rId7"/>
    <p:sldId id="314" r:id="rId8"/>
    <p:sldId id="313" r:id="rId9"/>
    <p:sldId id="319" r:id="rId10"/>
    <p:sldId id="323" r:id="rId11"/>
    <p:sldId id="302" r:id="rId12"/>
    <p:sldId id="320" r:id="rId13"/>
    <p:sldId id="321" r:id="rId14"/>
    <p:sldId id="329" r:id="rId15"/>
    <p:sldId id="326" r:id="rId16"/>
    <p:sldId id="327" r:id="rId17"/>
    <p:sldId id="316" r:id="rId18"/>
    <p:sldId id="279" r:id="rId1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81" autoAdjust="0"/>
  </p:normalViewPr>
  <p:slideViewPr>
    <p:cSldViewPr>
      <p:cViewPr>
        <p:scale>
          <a:sx n="75" d="100"/>
          <a:sy n="75" d="100"/>
        </p:scale>
        <p:origin x="-84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CF3917-A871-4635-9CD4-574B62E8006A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3DE958-AF60-4FA2-B7E7-09F6BD496B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048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35B9A2-8637-46FF-AFA4-42843B9E2B78}" type="datetimeFigureOut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939FCB-2CC7-40A3-9B6B-95575B36BE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884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947C2774-C30E-463A-BC0E-B882E1F08D37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1254-03EA-4BD8-8E5B-D83E702C56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1F513F28-E631-4E64-BB3D-7D18680D2789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7547-1A73-49EB-B689-9F7B626574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40BCC566-A9D5-4D86-B6C6-2AB506E53FD1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9E77-22C4-4483-BEBF-87074B970F4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32239F3D-2090-48D1-B38F-B89084B10311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BE2E-56AD-41C1-8504-D0C01F265E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FED28474-5696-48EC-9850-2172FB7D2194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8500-15AC-4B0D-958A-3B2A4741072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955F6414-3B17-4556-97F0-3DDD73A0CEBA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8C36-AD2A-4591-B512-B3003DB2E20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D5A1264B-8397-4696-9535-2E9898A6EFE7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A29B-EAF0-4BFE-88E9-2D565AF992A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AECDE734-3B12-48CD-8581-C12B872FCAEB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FD8A-4C53-4BBB-9423-802FD3D249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FDB1BE2F-A79F-4CBD-861D-500A00069F39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9C68-BE31-459C-956A-227F16A081B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F3CB914D-71C4-4BE2-A23E-1F9F70307F3C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DFF8-9F74-4916-BD61-4BEBD2E417A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9CE0AC78-D8CA-42FE-94DE-663C6BD333B4}" type="datetime1">
              <a:rPr lang="hu-HU" b="0"/>
              <a:pPr>
                <a:defRPr/>
              </a:pPr>
              <a:t>2017.05.17.</a:t>
            </a:fld>
            <a:endParaRPr lang="hu-HU" b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6D3C-1819-4FB0-BBF5-E595E1042B0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9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269875"/>
            <a:ext cx="2297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hu-HU"/>
              <a:t>Dátum: </a:t>
            </a:r>
            <a:fld id="{8A195BF9-0CB9-4B58-9D77-1F0C16BECDE0}" type="datetime1">
              <a:rPr lang="hu-HU"/>
              <a:pPr>
                <a:defRPr/>
              </a:pPr>
              <a:t>2017.05.17.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3" y="6492875"/>
            <a:ext cx="3429000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B04E1E9-4D8A-4B68-8181-9CB704652A9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Alcím 2"/>
          <p:cNvSpPr txBox="1">
            <a:spLocks/>
          </p:cNvSpPr>
          <p:nvPr userDrawn="1"/>
        </p:nvSpPr>
        <p:spPr>
          <a:xfrm>
            <a:off x="395288" y="3573463"/>
            <a:ext cx="5400675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További leírás ha szükséges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428625" y="1628775"/>
            <a:ext cx="5143500" cy="720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bg1"/>
                </a:solidFill>
              </a:rPr>
              <a:t>Főcím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428625" y="2205038"/>
            <a:ext cx="536733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u-HU" sz="2200" dirty="0" smtClean="0">
                <a:solidFill>
                  <a:schemeClr val="bg1"/>
                </a:solidFill>
              </a:rPr>
              <a:t>Alcím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555776" y="1772816"/>
            <a:ext cx="5904656" cy="100811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kulturális piac klaszterei: értékmaximálók vagy funkcionalisták?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99792" y="4149080"/>
            <a:ext cx="5040560" cy="504825"/>
          </a:xfrm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Dr. Ercsey Ida egyetemi docens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99792" y="5373216"/>
            <a:ext cx="5328592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MTA </a:t>
            </a: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GB </a:t>
            </a:r>
            <a:r>
              <a:rPr lang="hu-H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Marketingtudományi </a:t>
            </a:r>
            <a:r>
              <a:rPr lang="hu-H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Albizottság,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Nonbusiness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Selye János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Egyetem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Révkomárom, 2017. Május 18.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9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96800" y="5636454"/>
            <a:ext cx="6395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Forrás: saját </a:t>
            </a:r>
            <a:r>
              <a:rPr lang="hu-HU" altLang="en-US" sz="12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szerkesztés </a:t>
            </a:r>
            <a:r>
              <a:rPr lang="hu-HU" altLang="en-US" sz="1200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Ercsey</a:t>
            </a:r>
            <a:r>
              <a:rPr lang="hu-HU" altLang="en-US" sz="12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hu-HU" altLang="en-US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I. (2014): Közös az értékteremtés a kulturális szektorban? Marketing &amp; Menedzsment, Pécs, </a:t>
            </a:r>
            <a:r>
              <a:rPr lang="hu-HU" altLang="en-US" sz="12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48(3) alapján</a:t>
            </a:r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. </a:t>
            </a:r>
            <a:endParaRPr kumimoji="0" lang="hu-H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Kép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6" b="28992"/>
          <a:stretch/>
        </p:blipFill>
        <p:spPr bwMode="auto">
          <a:xfrm>
            <a:off x="1471400" y="2780928"/>
            <a:ext cx="6385128" cy="249857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églalap 1"/>
          <p:cNvSpPr/>
          <p:nvPr/>
        </p:nvSpPr>
        <p:spPr>
          <a:xfrm>
            <a:off x="857028" y="2148825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1. ábra:  A </a:t>
            </a:r>
            <a:r>
              <a:rPr lang="hu-HU" sz="2000" b="1" dirty="0"/>
              <a:t>kulturális szolgáltatások észlelt értékének faktorai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24300" y="4048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KUTATÁS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16815" y="1412776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Eredmények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3972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9E77-22C4-4483-BEBF-87074B970F48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4300" y="4048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KUTATÁS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9632" y="6538455"/>
            <a:ext cx="309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Forrás: saját szerkesztés</a:t>
            </a:r>
            <a:endParaRPr kumimoji="0" lang="hu-H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07504" y="126876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2. ábra:  Fogyasztói klaszterek a kulturális szolgáltatás értéke alapján </a:t>
            </a:r>
            <a:endParaRPr lang="hu-HU" sz="20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85" y="1772816"/>
            <a:ext cx="5992813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9E77-22C4-4483-BEBF-87074B970F48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4300" y="4048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KUTATÁS 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07504" y="129292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3. ábra:  A kulturális szolgáltatások értékfaktorainak szintje klaszterek szerinti bontásban   </a:t>
            </a:r>
            <a:endParaRPr lang="hu-HU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9632" y="6538455"/>
            <a:ext cx="309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Forrás: saját szerkesztés</a:t>
            </a:r>
            <a:endParaRPr kumimoji="0" lang="hu-H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973283"/>
            <a:ext cx="6089650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9E77-22C4-4483-BEBF-87074B970F48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4300" y="4048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KUTATÁS 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93354" y="6523710"/>
            <a:ext cx="309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Forrás: saját szerkesztés</a:t>
            </a:r>
            <a:endParaRPr kumimoji="0" lang="hu-H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-2828" y="145252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4. ábra: Az élménykereső racionalisták klaszter demográfiai jellemzői és szolgáltatásprofilja   </a:t>
            </a:r>
            <a:endParaRPr lang="hu-HU" b="1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4689698" y="2420888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98857"/>
            <a:ext cx="57610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kerekített téglalap 14"/>
          <p:cNvSpPr/>
          <p:nvPr/>
        </p:nvSpPr>
        <p:spPr>
          <a:xfrm>
            <a:off x="3276600" y="3632200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660232" y="3384550"/>
            <a:ext cx="590550" cy="247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3874765" y="5517232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4689698" y="2417440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591694" y="5319340"/>
            <a:ext cx="590550" cy="21602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9E77-22C4-4483-BEBF-87074B970F48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4300" y="4048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KUTATÁS 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47825" y="6453336"/>
            <a:ext cx="309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Forrás: saját szerkesztés</a:t>
            </a:r>
            <a:endParaRPr kumimoji="0" lang="hu-H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528" y="135473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5. ábra:  Az értékmaximálók klaszter demográfiai jellemzői és szolgáltatásprofilja   </a:t>
            </a: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00" y="2001065"/>
            <a:ext cx="58039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kerekített téglalap 8"/>
          <p:cNvSpPr/>
          <p:nvPr/>
        </p:nvSpPr>
        <p:spPr>
          <a:xfrm>
            <a:off x="3541812" y="5252789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194425" y="5269582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6660232" y="3502025"/>
            <a:ext cx="590550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F9E77-22C4-4483-BEBF-87074B970F48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4300" y="4048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KUTATÁS 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59632" y="6399955"/>
            <a:ext cx="30963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Forrás: saját szerkesztés</a:t>
            </a:r>
            <a:endParaRPr kumimoji="0" lang="hu-H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3688" y="126876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6. ábra:  Az élményorientált funkcionalista klaszter demográfiai jellemzői és szolgáltatásprofilja   </a:t>
            </a:r>
            <a:endParaRPr lang="hu-H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040680"/>
            <a:ext cx="57610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kerekített téglalap 8"/>
          <p:cNvSpPr/>
          <p:nvPr/>
        </p:nvSpPr>
        <p:spPr>
          <a:xfrm>
            <a:off x="3287961" y="3197225"/>
            <a:ext cx="638175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6732561" y="3549650"/>
            <a:ext cx="638175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6732240" y="3073400"/>
            <a:ext cx="638175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3659684" y="5269582"/>
            <a:ext cx="638175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6012161" y="5517232"/>
            <a:ext cx="432048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3973761" y="5517232"/>
            <a:ext cx="638175" cy="2476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4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kulturális piac klaszterei: értékmaximálók vagy </a:t>
            </a: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funkcionalisták?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39552" y="1556792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Következtetések, a kutatás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kiterjesztése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 eredményei: kulturális szolgáltatás érték összetevőinek meghatározása, értékdimenziók szintjének azonosítása → szegmensek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Kulturális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szolgáltatók és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kultúraközvetítők →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szegmens-specifikus kulturális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hu-H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kutatás kiterjesztése: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Kulturális szolgáltatás értéke + referenciacsoport, </a:t>
            </a:r>
            <a:r>
              <a:rPr lang="hu-HU" sz="20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involvement</a:t>
            </a:r>
            <a:r>
              <a:rPr lang="hu-H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szerepe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≥ 18 év (2017) 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988840"/>
            <a:ext cx="7653337" cy="2232025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216000"/>
            <a:ext cx="5904840" cy="864000"/>
          </a:xfrm>
        </p:spPr>
        <p:txBody>
          <a:bodyPr/>
          <a:lstStyle/>
          <a:p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kulturális piac klaszterei: értékmaximálók vagy </a:t>
            </a: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funkcionalisták?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19464" y="646489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Előadó: Dr.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Ercsey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Ida egyetemi docens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0557" y="1767632"/>
            <a:ext cx="7561262" cy="41044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SZAKIRODALOM </a:t>
            </a:r>
          </a:p>
          <a:p>
            <a:pPr lvl="1" eaLnBrk="1" hangingPunct="1">
              <a:buFontTx/>
              <a:buChar char="o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Szolgáltatások észlelt értékének vizsgálata</a:t>
            </a:r>
          </a:p>
          <a:p>
            <a:pPr lvl="1" eaLnBrk="1" hangingPunct="1">
              <a:buFontTx/>
              <a:buChar char="o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Érték alapú szegmentáció  </a:t>
            </a:r>
          </a:p>
          <a:p>
            <a:pPr eaLnBrk="1" hangingPunct="1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EMPIRIKUS KUTATÁS </a:t>
            </a:r>
          </a:p>
          <a:p>
            <a:pPr lvl="1" eaLnBrk="1" hangingPunct="1">
              <a:buFontTx/>
              <a:buChar char="o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Kutatási kérdések  </a:t>
            </a:r>
          </a:p>
          <a:p>
            <a:pPr lvl="1" eaLnBrk="1" hangingPunct="1">
              <a:buFontTx/>
              <a:buChar char="o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Módszertan</a:t>
            </a:r>
          </a:p>
          <a:p>
            <a:pPr lvl="1" eaLnBrk="1" hangingPunct="1">
              <a:buFontTx/>
              <a:buChar char="o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 </a:t>
            </a:r>
          </a:p>
          <a:p>
            <a:pPr eaLnBrk="1" hangingPunct="1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KÖVETKEZTETÉSEK, </a:t>
            </a:r>
            <a:r>
              <a:rPr lang="hu-H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kutatás kiterjesztése</a:t>
            </a:r>
          </a:p>
        </p:txBody>
      </p:sp>
    </p:spTree>
    <p:extLst>
      <p:ext uri="{BB962C8B-B14F-4D97-AF65-F5344CB8AC3E}">
        <p14:creationId xmlns:p14="http://schemas.microsoft.com/office/powerpoint/2010/main" val="18676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048856" cy="864000"/>
          </a:xfrm>
        </p:spPr>
        <p:txBody>
          <a:bodyPr/>
          <a:lstStyle/>
          <a:p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kulturális piac klaszterei: értékmaximálók vagy </a:t>
            </a: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funkcionalisták?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1" y="1484313"/>
            <a:ext cx="799269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Cél </a:t>
            </a:r>
          </a:p>
          <a:p>
            <a:pPr algn="ctr" eaLnBrk="1" hangingPunct="1">
              <a:buFont typeface="Arial" charset="0"/>
              <a:buNone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Kulturális szolgáltatások szubjektív értékelése </a:t>
            </a:r>
          </a:p>
          <a:p>
            <a:pPr marL="3657600" lvl="8" indent="0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klaszterek </a:t>
            </a:r>
          </a:p>
          <a:p>
            <a:pPr marL="0" indent="0" algn="ctr" eaLnBrk="1" hangingPunct="1">
              <a:buNone/>
            </a:pP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Kulturális fogyasztás → fiatalok (14 – 30 év) </a:t>
            </a:r>
          </a:p>
        </p:txBody>
      </p:sp>
    </p:spTree>
    <p:extLst>
      <p:ext uri="{BB962C8B-B14F-4D97-AF65-F5344CB8AC3E}">
        <p14:creationId xmlns:p14="http://schemas.microsoft.com/office/powerpoint/2010/main" val="27720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3672408" cy="432048"/>
          </a:xfrm>
        </p:spPr>
        <p:txBody>
          <a:bodyPr/>
          <a:lstStyle/>
          <a:p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SZAKIRODALOM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39552" y="1485504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Szolgáltatások észlelt értékének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vizsgálata</a:t>
            </a:r>
          </a:p>
          <a:p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elégedett vevő még nem jelent garanciát arra, hogy az adott szolgáltatásnak „jó értéke” van.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Észlelt érték → 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bizalom, elkötelezettség, magatartási szándék, lojalitás </a:t>
            </a: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Észlelt érték: </a:t>
            </a: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termék hasznosságának fogyasztói megítélése annak észlelése alapján, hogy mit kapunk és mit adunk </a:t>
            </a:r>
            <a:r>
              <a:rPr lang="hu-HU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érte”</a:t>
            </a:r>
            <a:r>
              <a:rPr lang="hu-HU" sz="2000" b="1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vevő által elismert és elfogadott érték: a termék fogyasztó által észlelt hasznossága és az észlelt fogyasztói ráfordítások </a:t>
            </a:r>
            <a:r>
              <a:rPr lang="hu-HU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hányadosa”</a:t>
            </a:r>
            <a:r>
              <a:rPr lang="hu-HU" sz="2000" b="1" i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6115992"/>
            <a:ext cx="82089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hu-HU" sz="1200" dirty="0" err="1" smtClean="0">
                <a:latin typeface="Bookman Old Style" pitchFamily="18" charset="0"/>
              </a:rPr>
              <a:t>Zeithaml</a:t>
            </a:r>
            <a:r>
              <a:rPr lang="hu-HU" sz="1200" dirty="0" smtClean="0">
                <a:latin typeface="Bookman Old Style" pitchFamily="18" charset="0"/>
              </a:rPr>
              <a:t>, V.A. (1988): </a:t>
            </a:r>
            <a:r>
              <a:rPr lang="en-US" sz="1200" dirty="0">
                <a:latin typeface="Bookman Old Style" pitchFamily="18" charset="0"/>
              </a:rPr>
              <a:t>Consumer Perceptions of Price, Quality and Value: A Means-End Model and Synthesis of Evidence, Journal of Marketing, </a:t>
            </a:r>
            <a:r>
              <a:rPr lang="en-US" sz="1200" dirty="0" smtClean="0">
                <a:latin typeface="Bookman Old Style" pitchFamily="18" charset="0"/>
              </a:rPr>
              <a:t>52</a:t>
            </a:r>
            <a:r>
              <a:rPr lang="hu-HU" sz="1200" dirty="0" smtClean="0">
                <a:latin typeface="Bookman Old Style" pitchFamily="18" charset="0"/>
              </a:rPr>
              <a:t>(</a:t>
            </a:r>
            <a:r>
              <a:rPr lang="en-US" sz="1200" dirty="0" smtClean="0">
                <a:latin typeface="Bookman Old Style" pitchFamily="18" charset="0"/>
              </a:rPr>
              <a:t>3</a:t>
            </a:r>
            <a:r>
              <a:rPr lang="hu-HU" sz="1200" dirty="0" smtClean="0">
                <a:latin typeface="Bookman Old Style" pitchFamily="18" charset="0"/>
              </a:rPr>
              <a:t>).</a:t>
            </a:r>
            <a:endParaRPr lang="hu-HU" sz="1200" dirty="0">
              <a:latin typeface="Bookman Old Style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hu-HU" sz="1200" dirty="0" smtClean="0">
                <a:latin typeface="Bookman Old Style" pitchFamily="18" charset="0"/>
              </a:rPr>
              <a:t>Rekettye, G. (1999</a:t>
            </a:r>
            <a:r>
              <a:rPr lang="hu-HU" sz="1200" dirty="0">
                <a:latin typeface="Bookman Old Style" pitchFamily="18" charset="0"/>
              </a:rPr>
              <a:t>): Az érték a marketingben, Marketing &amp; Menedzsment, </a:t>
            </a:r>
            <a:r>
              <a:rPr lang="hu-HU" sz="1200" dirty="0" smtClean="0">
                <a:latin typeface="Bookman Old Style" pitchFamily="18" charset="0"/>
              </a:rPr>
              <a:t>38(2).</a:t>
            </a:r>
            <a:endParaRPr lang="hu-HU" sz="1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08856" y="5661248"/>
            <a:ext cx="841161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hu-HU" sz="1200" dirty="0" err="1" smtClean="0">
                <a:latin typeface="Bookman Old Style" pitchFamily="18" charset="0"/>
              </a:rPr>
              <a:t>Sweeney</a:t>
            </a:r>
            <a:r>
              <a:rPr lang="hu-HU" sz="1200" dirty="0" smtClean="0">
                <a:latin typeface="Bookman Old Style" pitchFamily="18" charset="0"/>
              </a:rPr>
              <a:t>, J.C. - </a:t>
            </a:r>
            <a:r>
              <a:rPr lang="hu-HU" sz="1200" dirty="0" err="1" smtClean="0">
                <a:latin typeface="Bookman Old Style" pitchFamily="18" charset="0"/>
              </a:rPr>
              <a:t>Soutar</a:t>
            </a:r>
            <a:r>
              <a:rPr lang="hu-HU" sz="1200" dirty="0" smtClean="0">
                <a:latin typeface="Bookman Old Style" pitchFamily="18" charset="0"/>
              </a:rPr>
              <a:t>, G. (2001): </a:t>
            </a:r>
            <a:r>
              <a:rPr lang="en-US" sz="1200" dirty="0">
                <a:latin typeface="Bookman Old Style" pitchFamily="18" charset="0"/>
              </a:rPr>
              <a:t>Consumer perceived value: the development of multiple item scale, Journal of Retailing, </a:t>
            </a:r>
            <a:r>
              <a:rPr lang="en-US" sz="1200" dirty="0" smtClean="0">
                <a:latin typeface="Bookman Old Style" pitchFamily="18" charset="0"/>
              </a:rPr>
              <a:t>77</a:t>
            </a:r>
            <a:r>
              <a:rPr lang="hu-HU" sz="1200" dirty="0" smtClean="0">
                <a:latin typeface="Bookman Old Style" pitchFamily="18" charset="0"/>
              </a:rPr>
              <a:t>(</a:t>
            </a:r>
            <a:r>
              <a:rPr lang="en-US" sz="1200" dirty="0" smtClean="0">
                <a:latin typeface="Bookman Old Style" pitchFamily="18" charset="0"/>
              </a:rPr>
              <a:t>2</a:t>
            </a:r>
            <a:r>
              <a:rPr lang="hu-HU" sz="1200" dirty="0" smtClean="0">
                <a:latin typeface="Bookman Old Style" pitchFamily="18" charset="0"/>
              </a:rPr>
              <a:t>).</a:t>
            </a:r>
            <a:endParaRPr lang="hu-HU" sz="1200" dirty="0">
              <a:latin typeface="Bookman Old Style" pitchFamily="18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r-FR" sz="1200" dirty="0" smtClean="0">
                <a:latin typeface="Bookman Old Style" pitchFamily="18" charset="0"/>
              </a:rPr>
              <a:t>Petrick</a:t>
            </a:r>
            <a:r>
              <a:rPr lang="hu-HU" sz="1200" dirty="0" smtClean="0">
                <a:latin typeface="Bookman Old Style" pitchFamily="18" charset="0"/>
              </a:rPr>
              <a:t>, J.F.</a:t>
            </a:r>
            <a:r>
              <a:rPr lang="fr-FR" sz="1200" dirty="0" smtClean="0">
                <a:latin typeface="Bookman Old Style" pitchFamily="18" charset="0"/>
              </a:rPr>
              <a:t> </a:t>
            </a:r>
            <a:r>
              <a:rPr lang="hu-HU" sz="1200" dirty="0" smtClean="0">
                <a:latin typeface="Bookman Old Style" pitchFamily="18" charset="0"/>
              </a:rPr>
              <a:t>(</a:t>
            </a:r>
            <a:r>
              <a:rPr lang="fr-FR" sz="1200" dirty="0" smtClean="0">
                <a:latin typeface="Bookman Old Style" pitchFamily="18" charset="0"/>
              </a:rPr>
              <a:t>2002</a:t>
            </a:r>
            <a:r>
              <a:rPr lang="hu-HU" sz="1200" dirty="0" smtClean="0">
                <a:latin typeface="Bookman Old Style" pitchFamily="18" charset="0"/>
              </a:rPr>
              <a:t>): </a:t>
            </a:r>
            <a:r>
              <a:rPr lang="en-US" sz="1200" dirty="0">
                <a:latin typeface="Bookman Old Style" pitchFamily="18" charset="0"/>
              </a:rPr>
              <a:t>Experience use history as a segmentation tool to examine golf </a:t>
            </a:r>
            <a:r>
              <a:rPr lang="en-US" sz="1200" dirty="0" smtClean="0">
                <a:latin typeface="Bookman Old Style" pitchFamily="18" charset="0"/>
              </a:rPr>
              <a:t>travelers' </a:t>
            </a:r>
            <a:r>
              <a:rPr lang="en-US" sz="1200" dirty="0">
                <a:latin typeface="Bookman Old Style" pitchFamily="18" charset="0"/>
              </a:rPr>
              <a:t>satisfaction, perceived value and repurchase intentions, Journal of Vacation Marketing, </a:t>
            </a:r>
            <a:r>
              <a:rPr lang="en-US" sz="1200" dirty="0" smtClean="0">
                <a:latin typeface="Bookman Old Style" pitchFamily="18" charset="0"/>
              </a:rPr>
              <a:t>8</a:t>
            </a:r>
            <a:r>
              <a:rPr lang="hu-HU" sz="1200" dirty="0" smtClean="0">
                <a:latin typeface="Bookman Old Style" pitchFamily="18" charset="0"/>
              </a:rPr>
              <a:t>(</a:t>
            </a:r>
            <a:r>
              <a:rPr lang="en-US" sz="1200" dirty="0" smtClean="0">
                <a:latin typeface="Bookman Old Style" pitchFamily="18" charset="0"/>
              </a:rPr>
              <a:t>4</a:t>
            </a:r>
            <a:r>
              <a:rPr lang="hu-HU" sz="1200" dirty="0" smtClean="0">
                <a:latin typeface="Bookman Old Style" pitchFamily="18" charset="0"/>
              </a:rPr>
              <a:t>).</a:t>
            </a:r>
            <a:r>
              <a:rPr lang="fr-FR" sz="1200" dirty="0" smtClean="0">
                <a:latin typeface="Bookman Old Style" pitchFamily="18" charset="0"/>
              </a:rPr>
              <a:t> </a:t>
            </a:r>
            <a:endParaRPr lang="fr-FR" sz="1200" dirty="0">
              <a:latin typeface="Bookman Old Style" pitchFamily="18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r-FR" sz="1200" dirty="0" smtClean="0">
                <a:latin typeface="Bookman Old Style" pitchFamily="18" charset="0"/>
              </a:rPr>
              <a:t>Sanchez </a:t>
            </a:r>
            <a:r>
              <a:rPr lang="hu-HU" sz="1200" dirty="0" smtClean="0">
                <a:latin typeface="Bookman Old Style" pitchFamily="18" charset="0"/>
              </a:rPr>
              <a:t> et </a:t>
            </a:r>
            <a:r>
              <a:rPr lang="hu-HU" sz="1200" dirty="0" err="1" smtClean="0">
                <a:latin typeface="Bookman Old Style" pitchFamily="18" charset="0"/>
              </a:rPr>
              <a:t>al</a:t>
            </a:r>
            <a:r>
              <a:rPr lang="hu-HU" sz="1200" dirty="0" smtClean="0">
                <a:latin typeface="Bookman Old Style" pitchFamily="18" charset="0"/>
              </a:rPr>
              <a:t>.</a:t>
            </a:r>
            <a:r>
              <a:rPr lang="fr-FR" sz="1200" dirty="0" smtClean="0">
                <a:latin typeface="Bookman Old Style" pitchFamily="18" charset="0"/>
              </a:rPr>
              <a:t> </a:t>
            </a:r>
            <a:r>
              <a:rPr lang="hu-HU" sz="1200" dirty="0" smtClean="0">
                <a:latin typeface="Bookman Old Style" pitchFamily="18" charset="0"/>
              </a:rPr>
              <a:t>(</a:t>
            </a:r>
            <a:r>
              <a:rPr lang="fr-FR" sz="1200" dirty="0" smtClean="0">
                <a:latin typeface="Bookman Old Style" pitchFamily="18" charset="0"/>
              </a:rPr>
              <a:t>2006</a:t>
            </a:r>
            <a:r>
              <a:rPr lang="hu-HU" sz="1200" dirty="0" smtClean="0">
                <a:latin typeface="Bookman Old Style" pitchFamily="18" charset="0"/>
              </a:rPr>
              <a:t>): </a:t>
            </a:r>
            <a:r>
              <a:rPr lang="en-US" sz="1200" dirty="0">
                <a:latin typeface="Bookman Old Style" pitchFamily="18" charset="0"/>
              </a:rPr>
              <a:t>Perceived value of the purchase of a tourism product, Tourism Management, </a:t>
            </a:r>
            <a:r>
              <a:rPr lang="en-US" sz="1200" dirty="0" smtClean="0">
                <a:latin typeface="Bookman Old Style" pitchFamily="18" charset="0"/>
              </a:rPr>
              <a:t>27</a:t>
            </a:r>
            <a:r>
              <a:rPr lang="hu-HU" sz="1200" dirty="0" smtClean="0">
                <a:latin typeface="Bookman Old Style" pitchFamily="18" charset="0"/>
              </a:rPr>
              <a:t>(4).</a:t>
            </a:r>
            <a:endParaRPr lang="fr-FR" sz="1200" dirty="0">
              <a:latin typeface="Bookman Old Style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39552" y="1484783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észlelt értékének vizsgálata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Az észlelt érték dimenziói: </a:t>
            </a:r>
          </a:p>
          <a:p>
            <a:endParaRPr 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/>
              <a:t>Funkcionális minőség, funkcionális ár, emocionális, </a:t>
            </a:r>
            <a:r>
              <a:rPr lang="hu-HU" sz="2400" b="1" dirty="0" smtClean="0"/>
              <a:t>társadalmi</a:t>
            </a:r>
            <a:r>
              <a:rPr lang="hu-HU" sz="2400" b="1" baseline="30000" dirty="0" smtClean="0"/>
              <a:t>3</a:t>
            </a:r>
            <a:endParaRPr 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Minőség</a:t>
            </a:r>
            <a:r>
              <a:rPr lang="hu-HU" sz="2400" b="1" dirty="0"/>
              <a:t>, pénzügyi ár, magatartási ár, emocionális, hírnév (</a:t>
            </a:r>
            <a:r>
              <a:rPr lang="hu-HU" sz="2400" b="1" dirty="0" smtClean="0"/>
              <a:t>SERV-PERVAL)</a:t>
            </a:r>
            <a:r>
              <a:rPr lang="hu-HU" sz="2400" b="1" baseline="30000" dirty="0" smtClean="0"/>
              <a:t>4</a:t>
            </a:r>
            <a:endParaRPr lang="hu-HU" sz="2400" b="1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Funkcionális </a:t>
            </a:r>
            <a:r>
              <a:rPr lang="hu-HU" b="1" dirty="0" smtClean="0"/>
              <a:t>(minőség, ár, személyi, tárgyi), </a:t>
            </a:r>
            <a:r>
              <a:rPr lang="hu-HU" sz="2400" b="1" dirty="0"/>
              <a:t>emocionális, társadalmi (</a:t>
            </a:r>
            <a:r>
              <a:rPr lang="hu-HU" sz="2400" b="1" dirty="0" smtClean="0"/>
              <a:t>GLOVAL)</a:t>
            </a:r>
            <a:r>
              <a:rPr lang="hu-HU" sz="2400" b="1" baseline="30000" dirty="0" smtClean="0"/>
              <a:t>5</a:t>
            </a:r>
            <a:endParaRPr lang="hu-HU" sz="2400" b="1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211960" y="404664"/>
            <a:ext cx="3672408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r>
              <a:rPr lang="hu-HU" sz="20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SZAKIRODALOM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86532" y="1348036"/>
            <a:ext cx="8433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Érték alapú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szegmentáció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Heterogenitás forrása: fogyasztók érték percepciója, termék kategória, fogyasztási szituáció</a:t>
            </a:r>
            <a:r>
              <a:rPr lang="hu-H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6,7,8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Vezeték nélküli távközlési iparág:</a:t>
            </a:r>
            <a:r>
              <a:rPr lang="hu-H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klaszter ↔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és tapasztalat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Pénzügyi és vezeték nélküli távközlési iparág:</a:t>
            </a:r>
            <a:r>
              <a:rPr lang="hu-HU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klaszter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(racionalisták, funkcionalisták, értékmaximálók)    </a:t>
            </a:r>
          </a:p>
          <a:p>
            <a:pPr lvl="3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↨</a:t>
            </a:r>
          </a:p>
          <a:p>
            <a:pPr marL="972000" lvl="3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lojalitás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6533" y="5605656"/>
            <a:ext cx="87574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GB" sz="1000" dirty="0" err="1" smtClean="0"/>
              <a:t>Zeithaml</a:t>
            </a:r>
            <a:r>
              <a:rPr lang="en-GB" sz="1000" dirty="0" smtClean="0"/>
              <a:t> </a:t>
            </a:r>
            <a:r>
              <a:rPr lang="hu-HU" sz="1000" dirty="0" smtClean="0"/>
              <a:t>, V.A. </a:t>
            </a:r>
            <a:r>
              <a:rPr lang="en-GB" sz="1000" dirty="0" smtClean="0"/>
              <a:t>(1988): Consumer perceptions of price, quality and value: A means-end model and syntheses of evidence, </a:t>
            </a:r>
            <a:r>
              <a:rPr lang="en-GB" sz="1000" dirty="0" err="1" smtClean="0"/>
              <a:t>Jou</a:t>
            </a:r>
            <a:r>
              <a:rPr lang="hu-HU" sz="1000" dirty="0" smtClean="0"/>
              <a:t>r</a:t>
            </a:r>
            <a:r>
              <a:rPr lang="en-GB" sz="1000" dirty="0" err="1" smtClean="0"/>
              <a:t>nal</a:t>
            </a:r>
            <a:r>
              <a:rPr lang="en-GB" sz="1000" dirty="0" smtClean="0"/>
              <a:t> of Marketing, 2(3).  </a:t>
            </a:r>
            <a:endParaRPr lang="hu-HU" sz="1000" dirty="0" smtClean="0"/>
          </a:p>
          <a:p>
            <a:pPr marL="228600" indent="-228600">
              <a:buFont typeface="+mj-lt"/>
              <a:buAutoNum type="arabicPeriod" startAt="6"/>
            </a:pPr>
            <a:r>
              <a:rPr lang="en-GB" sz="1000" dirty="0" smtClean="0"/>
              <a:t>Holbrook</a:t>
            </a:r>
            <a:r>
              <a:rPr lang="hu-HU" sz="1000" dirty="0" smtClean="0"/>
              <a:t>, M.B.</a:t>
            </a:r>
            <a:r>
              <a:rPr lang="en-GB" sz="1000" dirty="0" smtClean="0"/>
              <a:t> (1994):</a:t>
            </a:r>
            <a:r>
              <a:rPr lang="hu-HU" sz="1000" dirty="0" smtClean="0"/>
              <a:t> The </a:t>
            </a:r>
            <a:r>
              <a:rPr lang="en-GB" sz="1000" dirty="0" smtClean="0"/>
              <a:t>nature of customer value, an axiology of services in the consumption experience</a:t>
            </a:r>
            <a:r>
              <a:rPr lang="hu-HU" sz="1000" dirty="0" smtClean="0"/>
              <a:t>, </a:t>
            </a:r>
            <a:r>
              <a:rPr lang="hu-HU" sz="1000" dirty="0" err="1" smtClean="0"/>
              <a:t>Sage</a:t>
            </a:r>
            <a:r>
              <a:rPr lang="hu-HU" sz="1000" dirty="0" smtClean="0"/>
              <a:t>.  </a:t>
            </a:r>
            <a:r>
              <a:rPr lang="en-GB" sz="1000" dirty="0" smtClean="0"/>
              <a:t> </a:t>
            </a:r>
            <a:endParaRPr lang="hu-HU" sz="1000" dirty="0" smtClean="0"/>
          </a:p>
          <a:p>
            <a:pPr marL="228600" indent="-228600">
              <a:buFont typeface="+mj-lt"/>
              <a:buAutoNum type="arabicPeriod" startAt="6"/>
            </a:pPr>
            <a:r>
              <a:rPr lang="en-GB" sz="1000" dirty="0" smtClean="0"/>
              <a:t>De </a:t>
            </a:r>
            <a:r>
              <a:rPr lang="en-GB" sz="1000" dirty="0" err="1" smtClean="0"/>
              <a:t>Sarbo</a:t>
            </a:r>
            <a:r>
              <a:rPr lang="en-GB" sz="1000" dirty="0" smtClean="0"/>
              <a:t> et al. (2001): Customer value analysis in a heterogeneous market, St</a:t>
            </a:r>
            <a:r>
              <a:rPr lang="hu-HU" sz="1000" dirty="0" err="1" smtClean="0"/>
              <a:t>rategic</a:t>
            </a:r>
            <a:r>
              <a:rPr lang="hu-HU" sz="1000" dirty="0" smtClean="0"/>
              <a:t> Management Journal, 22(9). </a:t>
            </a:r>
            <a:endParaRPr lang="en-GB" sz="1000" dirty="0" smtClean="0"/>
          </a:p>
          <a:p>
            <a:pPr marL="228600" indent="-228600">
              <a:buFont typeface="+mj-lt"/>
              <a:buAutoNum type="arabicPeriod" startAt="6"/>
            </a:pPr>
            <a:r>
              <a:rPr lang="en-GB" sz="1000" dirty="0" smtClean="0"/>
              <a:t>Ruiz et al. (2007): Explaining Market Heterogeneity in Terms of Value Perceptions, Service Industries Journal, 27(8). 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GB" sz="1000" dirty="0" err="1" smtClean="0"/>
              <a:t>Floh</a:t>
            </a:r>
            <a:r>
              <a:rPr lang="hu-HU" sz="1000" dirty="0" smtClean="0"/>
              <a:t> et </a:t>
            </a:r>
            <a:r>
              <a:rPr lang="hu-HU" sz="1000" dirty="0" err="1" smtClean="0"/>
              <a:t>al</a:t>
            </a:r>
            <a:r>
              <a:rPr lang="hu-HU" sz="1000" dirty="0" smtClean="0"/>
              <a:t>. </a:t>
            </a:r>
            <a:r>
              <a:rPr lang="en-GB" sz="1000" dirty="0" smtClean="0"/>
              <a:t>(2014): Customer segmentation using unobserved heterogeneity in the perceived-</a:t>
            </a:r>
            <a:r>
              <a:rPr lang="en-GB" sz="1000" dirty="0" err="1" smtClean="0"/>
              <a:t>valu</a:t>
            </a:r>
            <a:r>
              <a:rPr lang="hu-HU" sz="1000" dirty="0" smtClean="0"/>
              <a:t>e</a:t>
            </a:r>
            <a:r>
              <a:rPr lang="en-GB" sz="1000" dirty="0" smtClean="0"/>
              <a:t>-loyalty-intentions link, Journal of Business Research, 67.  </a:t>
            </a:r>
            <a:endParaRPr lang="en-GB" sz="1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3672408" cy="432048"/>
          </a:xfrm>
        </p:spPr>
        <p:txBody>
          <a:bodyPr/>
          <a:lstStyle/>
          <a:p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SZAKIRODALOM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kulturális piac klaszterei: értékmaximálók vagy </a:t>
            </a: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funkcionalisták?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FD8A-4C53-4BBB-9423-802FD3D249F7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65672" y="1628800"/>
            <a:ext cx="7426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Kutatási kérdések: </a:t>
            </a:r>
          </a:p>
          <a:p>
            <a:endParaRPr lang="hu-HU" sz="24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b="1" dirty="0" smtClean="0"/>
              <a:t>Azonosíthatók-e fogyasztói csoportok a kulturális szolgáltatás értéke alapján?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b="1" dirty="0" smtClean="0"/>
              <a:t>Milyen profillal rendelkeznek az egyes fogyasztói csoportok? 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7720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17302" y="1412776"/>
            <a:ext cx="8568952" cy="45618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Kulturális szolgáltatások - élmény javak:</a:t>
            </a:r>
            <a:r>
              <a:rPr lang="hu-HU" altLang="hu-HU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hu-HU" alt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alapszolgáltatás -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kreatív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termékmag -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alkotó tevékenység </a:t>
            </a:r>
            <a:endParaRPr lang="hu-HU" alt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kibővített termék - kiegészíti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és elérhetővé teszi a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termékmagot </a:t>
            </a:r>
          </a:p>
          <a:p>
            <a:pPr eaLnBrk="1" hangingPunct="1"/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Vizsgált szolgáltatások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szabadidős szükséglet kielégítése – személyes részvétel </a:t>
            </a:r>
          </a:p>
          <a:p>
            <a:pPr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kulturális szolgáltató célja – minőség, bevétel, közönségszám növelése      </a:t>
            </a:r>
          </a:p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Fiatalok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(15-29 éves) kulturális fogyasztásának jellege és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gyakorisága</a:t>
            </a:r>
            <a:r>
              <a:rPr lang="hu-HU" altLang="hu-HU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(fővárosban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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kis településen élő fiatalok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Kulturális tevékenység → internet → IKT eszközök bővülésének megtorpanása</a:t>
            </a:r>
            <a:r>
              <a:rPr lang="hu-HU" altLang="hu-HU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Kvantitatív kutatás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2014):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Tx/>
              <a:buChar char="o"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Cél: utolsó kulturális szolgáltatás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értéke – klaszterek    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Tx/>
              <a:buChar char="o"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Célsokaság: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fiatalok (14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– 30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év) 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63888" y="260648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</a:t>
            </a:r>
            <a:r>
              <a:rPr lang="hu-HU" altLang="hu-HU" sz="2400" b="1" dirty="0" smtClean="0">
                <a:latin typeface="Bookman Old Style" pitchFamily="18" charset="0"/>
              </a:rPr>
              <a:t>KUTATÁS  </a:t>
            </a:r>
            <a:r>
              <a:rPr lang="hu-HU" altLang="hu-HU" sz="2400" b="1" cap="all" dirty="0" smtClean="0">
                <a:latin typeface="Bookman Old Style" pitchFamily="18" charset="0"/>
              </a:rPr>
              <a:t>módszertan </a:t>
            </a:r>
            <a:r>
              <a:rPr lang="hu-HU" altLang="hu-HU" sz="2400" b="1" dirty="0" smtClean="0">
                <a:latin typeface="Bookman Old Style" pitchFamily="18" charset="0"/>
              </a:rPr>
              <a:t>   </a:t>
            </a:r>
            <a:endParaRPr lang="hu-HU" altLang="hu-HU" sz="2400" b="1" dirty="0">
              <a:latin typeface="Bookman Old Style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11076" y="6093296"/>
            <a:ext cx="838140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 typeface="+mj-lt"/>
              <a:buAutoNum type="arabicPeriod" startAt="11"/>
            </a:pPr>
            <a:r>
              <a:rPr lang="hu-HU" altLang="hu-HU" sz="1200" dirty="0" smtClean="0">
                <a:latin typeface="Bookman Old Style" pitchFamily="18" charset="0"/>
              </a:rPr>
              <a:t> </a:t>
            </a:r>
            <a:r>
              <a:rPr lang="hu-HU" altLang="hu-HU" sz="1200" dirty="0" err="1" smtClean="0">
                <a:latin typeface="Bookman Old Style" pitchFamily="18" charset="0"/>
              </a:rPr>
              <a:t>Pavluska</a:t>
            </a:r>
            <a:r>
              <a:rPr lang="hu-HU" altLang="hu-HU" sz="1200" dirty="0" smtClean="0">
                <a:latin typeface="Bookman Old Style" pitchFamily="18" charset="0"/>
              </a:rPr>
              <a:t> </a:t>
            </a:r>
            <a:r>
              <a:rPr lang="hu-HU" altLang="hu-HU" sz="1200" dirty="0">
                <a:latin typeface="Bookman Old Style" pitchFamily="18" charset="0"/>
              </a:rPr>
              <a:t>V. (2014): Kultúramarketing – Elméleti alapok, gyakorlati megfontolások, Akadémiai Kiadó</a:t>
            </a:r>
            <a:r>
              <a:rPr lang="hu-HU" altLang="hu-HU" sz="1200" dirty="0" smtClean="0">
                <a:latin typeface="Bookman Old Style" pitchFamily="18" charset="0"/>
              </a:rPr>
              <a:t>, Bp.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 startAt="11"/>
            </a:pPr>
            <a:r>
              <a:rPr lang="hu-HU" altLang="hu-HU" sz="1200" dirty="0">
                <a:latin typeface="Bookman Old Style" pitchFamily="18" charset="0"/>
              </a:rPr>
              <a:t> </a:t>
            </a:r>
            <a:r>
              <a:rPr lang="hu-HU" altLang="hu-HU" sz="1200" dirty="0" smtClean="0">
                <a:latin typeface="Bookman Old Style" pitchFamily="18" charset="0"/>
              </a:rPr>
              <a:t>Bauer B. (2006): </a:t>
            </a:r>
            <a:r>
              <a:rPr lang="hu-HU" altLang="hu-HU" sz="1200" dirty="0">
                <a:latin typeface="Bookman Old Style" pitchFamily="18" charset="0"/>
              </a:rPr>
              <a:t>A fiatalok művelődési szokásai. Új Ifjúsági Szemle. </a:t>
            </a:r>
            <a:endParaRPr lang="hu-HU" altLang="hu-HU" sz="1200" dirty="0" smtClean="0">
              <a:latin typeface="Bookman Old Style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 startAt="11"/>
            </a:pPr>
            <a:r>
              <a:rPr lang="hu-HU" altLang="hu-HU" sz="1200" dirty="0" smtClean="0">
                <a:latin typeface="Bookman Old Style" pitchFamily="18" charset="0"/>
              </a:rPr>
              <a:t>Székely L. (2013): Magyar Ifjúság 2012. Kutatópont, Bp.  </a:t>
            </a:r>
            <a:endParaRPr lang="hu-HU" altLang="hu-HU" sz="1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547130" y="1387476"/>
            <a:ext cx="8057318" cy="49938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Minta: 318 fő  </a:t>
            </a:r>
          </a:p>
          <a:p>
            <a:pPr lvl="1" eaLnBrk="1" hangingPunct="1"/>
            <a:r>
              <a:rPr lang="pt-BR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53 %-a nő és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47 %</a:t>
            </a:r>
            <a:r>
              <a:rPr lang="pt-BR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férfi</a:t>
            </a:r>
            <a:endParaRPr lang="hu-HU" alt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14-18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éves korosztály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33 %, </a:t>
            </a:r>
            <a:endParaRPr lang="hu-HU" alt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19-25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éves korcsoport 33 %, </a:t>
            </a:r>
            <a:endParaRPr lang="hu-HU" alt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26-30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év közöttiek aránya 34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Alapfokú és szakmunkás végzettség: 17,3 %, </a:t>
            </a:r>
          </a:p>
          <a:p>
            <a:pPr marL="457200" lvl="1" indent="0" eaLnBrk="1" hangingPunct="1">
              <a:buNone/>
            </a:pP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középfokú folyamatban és középfokú végzettség: 52,9 % </a:t>
            </a:r>
          </a:p>
          <a:p>
            <a:pPr marL="457200" lvl="1" indent="0" eaLnBrk="1" hangingPunct="1">
              <a:buNone/>
            </a:pP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felsőfokú folyamatban és felsőfokú végzettség: 29,8 %.</a:t>
            </a:r>
          </a:p>
          <a:p>
            <a:pPr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%-a megyeszékhelyen él,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kisebb városokban 39 % </a:t>
            </a: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és falvakban </a:t>
            </a: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35 %.</a:t>
            </a:r>
          </a:p>
          <a:p>
            <a:pPr marL="457200" lvl="1" indent="0" eaLnBrk="1" hangingPunct="1">
              <a:buNone/>
            </a:pPr>
            <a:endParaRPr lang="hu-HU" altLang="hu-H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eaLnBrk="1" hangingPunct="1"/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válaszadók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által igénybevett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utolsó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kulturális </a:t>
            </a:r>
            <a:r>
              <a:rPr lang="hu-HU" alt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marL="800100" lvl="1" eaLnBrk="1" hangingPunct="1"/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Mozi: 42 %, színház: 31 %, könnyűzenei koncert: 8,5 %, fesztivál: 12,5 %, </a:t>
            </a:r>
          </a:p>
          <a:p>
            <a:pPr marL="514350" lvl="1" indent="0" eaLnBrk="1" hangingPunct="1">
              <a:buNone/>
            </a:pP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könyvtár: 3 %, múzeum: 2 %, komolyzenei koncert: 1 %.</a:t>
            </a: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 eaLnBrk="1" hangingPunct="1">
              <a:buNone/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marL="2520000" lvl="8" indent="0" eaLnBrk="1" hangingPunct="1">
              <a:buNone/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Magas és modern kultúra </a:t>
            </a:r>
          </a:p>
          <a:p>
            <a:pPr lvl="1" eaLnBrk="1" hangingPunct="1"/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357813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Előadó: Dr. </a:t>
            </a:r>
            <a:r>
              <a:rPr lang="hu-HU" dirty="0" err="1" smtClean="0"/>
              <a:t>Ercsey</a:t>
            </a:r>
            <a:r>
              <a:rPr lang="hu-HU" dirty="0" smtClean="0"/>
              <a:t> Ida egyetemi docens</a:t>
            </a:r>
            <a:endParaRPr lang="hu-H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63888" y="260648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Bookman Old Style" pitchFamily="18" charset="0"/>
              </a:rPr>
              <a:t>EMPIRIKUS </a:t>
            </a:r>
            <a:r>
              <a:rPr lang="hu-HU" altLang="hu-HU" sz="2400" b="1" dirty="0" smtClean="0">
                <a:latin typeface="Bookman Old Style" pitchFamily="18" charset="0"/>
              </a:rPr>
              <a:t>KUTATÁS  </a:t>
            </a:r>
            <a:r>
              <a:rPr lang="hu-HU" altLang="hu-HU" sz="2400" b="1" cap="all" dirty="0" smtClean="0">
                <a:latin typeface="Bookman Old Style" pitchFamily="18" charset="0"/>
              </a:rPr>
              <a:t>módszertan </a:t>
            </a:r>
            <a:r>
              <a:rPr lang="hu-HU" altLang="hu-HU" sz="2400" b="1" dirty="0" smtClean="0">
                <a:latin typeface="Bookman Old Style" pitchFamily="18" charset="0"/>
              </a:rPr>
              <a:t>   </a:t>
            </a:r>
            <a:endParaRPr lang="hu-HU" altLang="hu-HU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6366</TotalTime>
  <Words>1103</Words>
  <Application>Microsoft Office PowerPoint</Application>
  <PresentationFormat>Diavetítés a képernyőre (4:3 oldalarány)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Wingdings</vt:lpstr>
      <vt:lpstr>Calibri</vt:lpstr>
      <vt:lpstr>Bookman Old Style</vt:lpstr>
      <vt:lpstr>Főcím</vt:lpstr>
      <vt:lpstr>Egyéni tervezés</vt:lpstr>
      <vt:lpstr>A kulturális piac klaszterei: értékmaximálók vagy funkcionalisták?</vt:lpstr>
      <vt:lpstr>A kulturális piac klaszterei: értékmaximálók vagy funkcionalisták?</vt:lpstr>
      <vt:lpstr>A kulturális piac klaszterei: értékmaximálók vagy funkcionalisták?</vt:lpstr>
      <vt:lpstr>SZAKIRODALOM</vt:lpstr>
      <vt:lpstr>PowerPoint bemutató</vt:lpstr>
      <vt:lpstr>SZAKIRODALOM</vt:lpstr>
      <vt:lpstr>A kulturális piac klaszterei: értékmaximálók vagy funkcionalisták?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kulturális piac klaszterei: értékmaximálók vagy funkcionalisták?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Ercsey</dc:creator>
  <cp:lastModifiedBy>Oktató</cp:lastModifiedBy>
  <cp:revision>187</cp:revision>
  <dcterms:created xsi:type="dcterms:W3CDTF">2012-03-05T15:57:55Z</dcterms:created>
  <dcterms:modified xsi:type="dcterms:W3CDTF">2017-05-17T14:14:00Z</dcterms:modified>
</cp:coreProperties>
</file>